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434"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70" d="100"/>
          <a:sy n="70" d="100"/>
        </p:scale>
        <p:origin x="53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512917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E982EA-AFDB-4628-8B58-6ABD298BFA5F}"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837293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9862012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2032887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16234836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E982EA-AFDB-4628-8B58-6ABD298BFA5F}" type="datetimeFigureOut">
              <a:rPr lang="en-US" smtClean="0"/>
              <a:t>4/10/2021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30396167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9E982EA-AFDB-4628-8B58-6ABD298BFA5F}" type="datetimeFigureOut">
              <a:rPr lang="en-US" smtClean="0"/>
              <a:t>4/10/2021</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258732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7191964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3296244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4423861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9E982EA-AFDB-4628-8B58-6ABD298BFA5F}"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1772554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9E982EA-AFDB-4628-8B58-6ABD298BFA5F}"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385941686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9E982EA-AFDB-4628-8B58-6ABD298BFA5F}" type="datetimeFigureOut">
              <a:rPr lang="en-US" smtClean="0"/>
              <a:t>4/10/2021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194484012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9E982EA-AFDB-4628-8B58-6ABD298BFA5F}" type="datetimeFigureOut">
              <a:rPr lang="en-US" smtClean="0"/>
              <a:t>4/10/2021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737825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E982EA-AFDB-4628-8B58-6ABD298BFA5F}" type="datetimeFigureOut">
              <a:rPr lang="en-US" smtClean="0"/>
              <a:t>4/10/2021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97455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E982EA-AFDB-4628-8B58-6ABD298BFA5F}"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84769478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9E982EA-AFDB-4628-8B58-6ABD298BFA5F}"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28F7E41-F3F6-41F6-BAB1-18F4C67CE241}" type="slidenum">
              <a:rPr lang="en-US" smtClean="0"/>
              <a:t>‹#›</a:t>
            </a:fld>
            <a:endParaRPr lang="en-US"/>
          </a:p>
        </p:txBody>
      </p:sp>
    </p:spTree>
    <p:extLst>
      <p:ext uri="{BB962C8B-B14F-4D97-AF65-F5344CB8AC3E}">
        <p14:creationId xmlns:p14="http://schemas.microsoft.com/office/powerpoint/2010/main" val="398992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9E982EA-AFDB-4628-8B58-6ABD298BFA5F}" type="datetimeFigureOut">
              <a:rPr lang="en-US" smtClean="0"/>
              <a:t>4/10/2021</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528F7E41-F3F6-41F6-BAB1-18F4C67CE241}" type="slidenum">
              <a:rPr lang="en-US" smtClean="0"/>
              <a:t>‹#›</a:t>
            </a:fld>
            <a:endParaRPr lang="en-US"/>
          </a:p>
        </p:txBody>
      </p:sp>
    </p:spTree>
    <p:extLst>
      <p:ext uri="{BB962C8B-B14F-4D97-AF65-F5344CB8AC3E}">
        <p14:creationId xmlns:p14="http://schemas.microsoft.com/office/powerpoint/2010/main" val="1681829885"/>
      </p:ext>
    </p:extLst>
  </p:cSld>
  <p:clrMap bg1="lt1" tx1="dk1" bg2="lt2" tx2="dk2" accent1="accent1" accent2="accent2" accent3="accent3" accent4="accent4" accent5="accent5" accent6="accent6" hlink="hlink" folHlink="folHlink"/>
  <p:sldLayoutIdLst>
    <p:sldLayoutId id="2147484435" r:id="rId1"/>
    <p:sldLayoutId id="2147484436" r:id="rId2"/>
    <p:sldLayoutId id="2147484437" r:id="rId3"/>
    <p:sldLayoutId id="2147484438" r:id="rId4"/>
    <p:sldLayoutId id="2147484439" r:id="rId5"/>
    <p:sldLayoutId id="2147484440" r:id="rId6"/>
    <p:sldLayoutId id="2147484441" r:id="rId7"/>
    <p:sldLayoutId id="2147484442" r:id="rId8"/>
    <p:sldLayoutId id="2147484443" r:id="rId9"/>
    <p:sldLayoutId id="2147484444" r:id="rId10"/>
    <p:sldLayoutId id="2147484445" r:id="rId11"/>
    <p:sldLayoutId id="2147484446" r:id="rId12"/>
    <p:sldLayoutId id="2147484447" r:id="rId13"/>
    <p:sldLayoutId id="2147484448" r:id="rId14"/>
    <p:sldLayoutId id="2147484449" r:id="rId15"/>
    <p:sldLayoutId id="2147484450" r:id="rId16"/>
    <p:sldLayoutId id="214748445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7321" y="3682565"/>
            <a:ext cx="9044876" cy="1392356"/>
          </a:xfrm>
        </p:spPr>
        <p:txBody>
          <a:bodyPr>
            <a:normAutofit/>
          </a:bodyPr>
          <a:lstStyle/>
          <a:p>
            <a:r>
              <a:rPr lang="en-US" sz="2000" dirty="0" smtClean="0"/>
              <a:t>Coursera Capstone : </a:t>
            </a:r>
            <a:r>
              <a:rPr lang="en-US" sz="2000" dirty="0"/>
              <a:t>IBM Applied data Science capstone </a:t>
            </a:r>
            <a:br>
              <a:rPr lang="en-US" sz="2000" dirty="0"/>
            </a:br>
            <a:r>
              <a:rPr lang="en-US" sz="2000" dirty="0"/>
              <a:t>          Opening Thai Restaurant in New York City USA.</a:t>
            </a:r>
            <a:br>
              <a:rPr lang="en-US" sz="2000" dirty="0"/>
            </a:br>
            <a:r>
              <a:rPr lang="en-US" sz="2000" dirty="0"/>
              <a:t>                           BY: Piyanoot Aiken </a:t>
            </a:r>
            <a:endParaRPr lang="en-US" sz="2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399" y="741323"/>
            <a:ext cx="3592537" cy="287789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3807" y="804672"/>
            <a:ext cx="3512757" cy="2751198"/>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87337" y="804671"/>
            <a:ext cx="4367910" cy="2751199"/>
          </a:xfrm>
          <a:prstGeom prst="rect">
            <a:avLst/>
          </a:prstGeom>
        </p:spPr>
      </p:pic>
    </p:spTree>
    <p:extLst>
      <p:ext uri="{BB962C8B-B14F-4D97-AF65-F5344CB8AC3E}">
        <p14:creationId xmlns:p14="http://schemas.microsoft.com/office/powerpoint/2010/main" val="3150293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a:t>
            </a:r>
            <a:endParaRPr lang="en-US" dirty="0"/>
          </a:p>
        </p:txBody>
      </p:sp>
      <p:sp>
        <p:nvSpPr>
          <p:cNvPr id="3" name="Content Placeholder 2"/>
          <p:cNvSpPr>
            <a:spLocks noGrp="1"/>
          </p:cNvSpPr>
          <p:nvPr>
            <p:ph idx="1"/>
          </p:nvPr>
        </p:nvSpPr>
        <p:spPr>
          <a:xfrm>
            <a:off x="3366341" y="5474715"/>
            <a:ext cx="17082881" cy="7848301"/>
          </a:xfrm>
        </p:spPr>
        <p:txBody>
          <a:bodyPr/>
          <a:lstStyle/>
          <a:p>
            <a:endParaRPr lang="en-US" dirty="0"/>
          </a:p>
        </p:txBody>
      </p:sp>
      <p:pic>
        <p:nvPicPr>
          <p:cNvPr id="4098" name="Picture 2" descr="Screenshot (7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2570" y="2431331"/>
            <a:ext cx="10955528" cy="4230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6597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 </a:t>
            </a:r>
            <a:endParaRPr lang="en-US" dirty="0"/>
          </a:p>
        </p:txBody>
      </p:sp>
      <p:sp>
        <p:nvSpPr>
          <p:cNvPr id="3" name="Content Placeholder 2"/>
          <p:cNvSpPr>
            <a:spLocks noGrp="1"/>
          </p:cNvSpPr>
          <p:nvPr>
            <p:ph idx="1"/>
          </p:nvPr>
        </p:nvSpPr>
        <p:spPr/>
        <p:txBody>
          <a:bodyPr/>
          <a:lstStyle/>
          <a:p>
            <a:r>
              <a:rPr lang="en-US" b="1" dirty="0" smtClean="0"/>
              <a:t>after </a:t>
            </a:r>
            <a:r>
              <a:rPr lang="en-US" b="1" dirty="0"/>
              <a:t>the pandemic hit in 2020 the restaurant have more effect some business are closing </a:t>
            </a:r>
            <a:r>
              <a:rPr lang="en-US" b="1" dirty="0" smtClean="0"/>
              <a:t>permeant. API is </a:t>
            </a:r>
            <a:r>
              <a:rPr lang="en-US" b="1" dirty="0"/>
              <a:t>may be the information </a:t>
            </a:r>
            <a:r>
              <a:rPr lang="en-US" b="1" dirty="0" smtClean="0"/>
              <a:t> that changing </a:t>
            </a:r>
            <a:r>
              <a:rPr lang="en-US" b="1" dirty="0"/>
              <a:t>very quickly however this project will give you the idea and location which the best to </a:t>
            </a:r>
            <a:r>
              <a:rPr lang="en-US" b="1" dirty="0" smtClean="0"/>
              <a:t>investing</a:t>
            </a:r>
            <a:r>
              <a:rPr lang="en-US" b="1" dirty="0"/>
              <a:t> </a:t>
            </a:r>
            <a:r>
              <a:rPr lang="en-US" b="1" dirty="0" smtClean="0"/>
              <a:t>and open the Thai restaurant. </a:t>
            </a:r>
            <a:endParaRPr lang="en-US" dirty="0"/>
          </a:p>
          <a:p>
            <a:r>
              <a:rPr lang="en-US" dirty="0"/>
              <a:t>More information https://dataplatform.cloud.ibm.com/analytics/notebooks/v2/23bf7ef9-95c7-46fd-aa2c-7f725a28a899/view?access_token=aff1321f829a8c5bfb6aa66721822aa9dbd780c9c188b0e8563f0a7b81b504b4</a:t>
            </a:r>
          </a:p>
          <a:p>
            <a:endParaRPr lang="en-US" dirty="0"/>
          </a:p>
        </p:txBody>
      </p:sp>
    </p:spTree>
    <p:extLst>
      <p:ext uri="{BB962C8B-B14F-4D97-AF65-F5344CB8AC3E}">
        <p14:creationId xmlns:p14="http://schemas.microsoft.com/office/powerpoint/2010/main" val="641825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endParaRPr lang="en-US" dirty="0"/>
          </a:p>
        </p:txBody>
      </p:sp>
      <p:sp>
        <p:nvSpPr>
          <p:cNvPr id="3" name="Content Placeholder 2"/>
          <p:cNvSpPr>
            <a:spLocks noGrp="1"/>
          </p:cNvSpPr>
          <p:nvPr>
            <p:ph idx="1"/>
          </p:nvPr>
        </p:nvSpPr>
        <p:spPr/>
        <p:txBody>
          <a:bodyPr>
            <a:normAutofit fontScale="85000" lnSpcReduction="20000"/>
          </a:bodyPr>
          <a:lstStyle/>
          <a:p>
            <a:r>
              <a:rPr lang="en-US" dirty="0"/>
              <a:t>New York City, often called simply New York, is the most populous city in the United States. With an estimated 2019 population of 8,336,817 distributed over about 302.6 square miles, New York City is also the most densely populated major city in the United States. Located at the southern tip of the State of New York, the city is the center of the New York metropolitan area, the largest metropolitan area in the world by urban landmass. With almost 20 million people in its metropolitan statistical area and approximately 23 million in its combined statistical area, it is one of the world's most populous megacities. New York City has been described as the cultural, financial, and media capital of the world, significantly influencing commerce, entertainment, research, technology, education, politics, tourism, art, fashion, and sports. Home to the headquarters of the United Nations, New York is an important center for international diplomacy.</a:t>
            </a:r>
          </a:p>
          <a:p>
            <a:r>
              <a:rPr lang="en-US" dirty="0"/>
              <a:t>In this project to find the best location to open the Thai restaurant in the New York City and bring the most way to get successful by competitive the best area and the target. In this project also may determine how population in the area who may like Thai food Such as Asia area by compare the most Thai restaurant in the area. For example in china town may have more Thai restaurant more than the other area because more popular for Asians. Therefor It the key to help find the spot to open Thai restaurant. </a:t>
            </a:r>
          </a:p>
        </p:txBody>
      </p:sp>
    </p:spTree>
    <p:extLst>
      <p:ext uri="{BB962C8B-B14F-4D97-AF65-F5344CB8AC3E}">
        <p14:creationId xmlns:p14="http://schemas.microsoft.com/office/powerpoint/2010/main" val="3660047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800" dirty="0"/>
              <a:t>Data To solve the problem, we will need the flowing data:</a:t>
            </a:r>
            <a:br>
              <a:rPr lang="en-US" sz="2800" dirty="0"/>
            </a:br>
            <a:endParaRPr lang="en-US" sz="2800" dirty="0"/>
          </a:p>
        </p:txBody>
      </p:sp>
      <p:sp>
        <p:nvSpPr>
          <p:cNvPr id="3" name="Content Placeholder 2"/>
          <p:cNvSpPr>
            <a:spLocks noGrp="1"/>
          </p:cNvSpPr>
          <p:nvPr>
            <p:ph idx="1"/>
          </p:nvPr>
        </p:nvSpPr>
        <p:spPr/>
        <p:txBody>
          <a:bodyPr/>
          <a:lstStyle/>
          <a:p>
            <a:pPr lvl="0">
              <a:buFont typeface="Arial" panose="020B0604020202020204" pitchFamily="34" charset="0"/>
              <a:buChar char="•"/>
            </a:pPr>
            <a:r>
              <a:rPr lang="en-US" dirty="0"/>
              <a:t>New York data Containing the neighborhoods and boroughs </a:t>
            </a:r>
          </a:p>
          <a:p>
            <a:pPr lvl="0">
              <a:buFont typeface="Arial" panose="020B0604020202020204" pitchFamily="34" charset="0"/>
              <a:buChar char="•"/>
            </a:pPr>
            <a:r>
              <a:rPr lang="en-US" dirty="0"/>
              <a:t>Latitude and Longitude coordinates of those neighborhoods. This is required to plot the map and get the venue data.</a:t>
            </a:r>
          </a:p>
          <a:p>
            <a:pPr lvl="0">
              <a:buFont typeface="Arial" panose="020B0604020202020204" pitchFamily="34" charset="0"/>
              <a:buChar char="•"/>
            </a:pPr>
            <a:r>
              <a:rPr lang="en-US" dirty="0"/>
              <a:t>Venue data, particularly data relate to restaurants. We are going to use this data to perform future analysis of the neighborhoods.</a:t>
            </a:r>
          </a:p>
          <a:p>
            <a:pPr>
              <a:buFont typeface="Arial" panose="020B0604020202020204" pitchFamily="34" charset="0"/>
              <a:buChar char="•"/>
            </a:pPr>
            <a:r>
              <a:rPr lang="en-US" dirty="0" smtClean="0"/>
              <a:t>Foursquare </a:t>
            </a:r>
            <a:r>
              <a:rPr lang="en-US" dirty="0"/>
              <a:t>API</a:t>
            </a:r>
          </a:p>
          <a:p>
            <a:endParaRPr lang="en-US" dirty="0"/>
          </a:p>
        </p:txBody>
      </p:sp>
    </p:spTree>
    <p:extLst>
      <p:ext uri="{BB962C8B-B14F-4D97-AF65-F5344CB8AC3E}">
        <p14:creationId xmlns:p14="http://schemas.microsoft.com/office/powerpoint/2010/main" val="3915112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smtClean="0"/>
              <a:t/>
            </a:r>
            <a:br>
              <a:rPr lang="en-US" sz="2400" dirty="0" smtClean="0"/>
            </a:br>
            <a:r>
              <a:rPr lang="en-US" sz="2400" dirty="0"/>
              <a:t/>
            </a:r>
            <a:br>
              <a:rPr lang="en-US" sz="2400" dirty="0"/>
            </a:br>
            <a:r>
              <a:rPr lang="en-US" sz="2400" dirty="0" smtClean="0"/>
              <a:t/>
            </a:r>
            <a:br>
              <a:rPr lang="en-US" sz="2400" dirty="0" smtClean="0"/>
            </a:br>
            <a:r>
              <a:rPr lang="en-US" sz="2400" dirty="0"/>
              <a:t/>
            </a:r>
            <a:br>
              <a:rPr lang="en-US" sz="2400" dirty="0"/>
            </a:br>
            <a:r>
              <a:rPr lang="en-US" sz="2400" dirty="0" smtClean="0"/>
              <a:t/>
            </a:r>
            <a:br>
              <a:rPr lang="en-US" sz="2400" dirty="0" smtClean="0"/>
            </a:br>
            <a:r>
              <a:rPr lang="en-US" sz="2400" dirty="0"/>
              <a:t/>
            </a:r>
            <a:br>
              <a:rPr lang="en-US" sz="2400" dirty="0"/>
            </a:br>
            <a:r>
              <a:rPr lang="en-US" sz="2400" dirty="0" smtClean="0"/>
              <a:t/>
            </a:r>
            <a:br>
              <a:rPr lang="en-US" sz="2400" dirty="0" smtClean="0"/>
            </a:br>
            <a:r>
              <a:rPr lang="en-US" sz="2400" dirty="0"/>
              <a:t/>
            </a:r>
            <a:br>
              <a:rPr lang="en-US" sz="2400" dirty="0"/>
            </a:br>
            <a:r>
              <a:rPr lang="en-US" sz="2400" dirty="0"/>
              <a:t>Data and Source and method</a:t>
            </a:r>
            <a:r>
              <a:rPr lang="en-US" sz="2400" dirty="0" smtClean="0"/>
              <a:t/>
            </a:r>
            <a:br>
              <a:rPr lang="en-US" sz="2400" dirty="0" smtClean="0"/>
            </a:br>
            <a:r>
              <a:rPr lang="en-US" sz="2400" dirty="0"/>
              <a:t/>
            </a:r>
            <a:br>
              <a:rPr lang="en-US" sz="2400" dirty="0"/>
            </a:br>
            <a:r>
              <a:rPr lang="en-US" sz="2400" dirty="0" smtClean="0"/>
              <a:t/>
            </a:r>
            <a:br>
              <a:rPr lang="en-US" sz="2400" dirty="0" smtClean="0"/>
            </a:br>
            <a:r>
              <a:rPr lang="en-US" sz="2400" dirty="0"/>
              <a:t/>
            </a:r>
            <a:br>
              <a:rPr lang="en-US" sz="2400" dirty="0"/>
            </a:br>
            <a:r>
              <a:rPr lang="en-US" sz="2400" dirty="0"/>
              <a:t/>
            </a:r>
            <a:br>
              <a:rPr lang="en-US" sz="2400" dirty="0"/>
            </a:br>
            <a:r>
              <a:rPr lang="en-US" sz="2400" dirty="0">
                <a:solidFill>
                  <a:schemeClr val="tx1"/>
                </a:solidFill>
              </a:rPr>
              <a:t>We will explore the demographics of the neighborhoods in the New York City. Conducting descriptive analysis using Panda. Additional data will be gleaned by web scraping and API will be used to generate data</a:t>
            </a:r>
            <a:endParaRPr lang="en-US" sz="2400" dirty="0">
              <a:solidFill>
                <a:schemeClr val="tx1"/>
              </a:solidFill>
            </a:endParaRPr>
          </a:p>
        </p:txBody>
      </p:sp>
    </p:spTree>
    <p:extLst>
      <p:ext uri="{BB962C8B-B14F-4D97-AF65-F5344CB8AC3E}">
        <p14:creationId xmlns:p14="http://schemas.microsoft.com/office/powerpoint/2010/main" val="37819760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76730" y="3981450"/>
            <a:ext cx="9601196" cy="1303867"/>
          </a:xfrm>
        </p:spPr>
        <p:txBody>
          <a:bodyPr/>
          <a:lstStyle/>
          <a:p>
            <a:endParaRPr lang="en-US" dirty="0"/>
          </a:p>
        </p:txBody>
      </p:sp>
      <p:sp>
        <p:nvSpPr>
          <p:cNvPr id="3" name="Content Placeholder 2"/>
          <p:cNvSpPr>
            <a:spLocks noGrp="1"/>
          </p:cNvSpPr>
          <p:nvPr>
            <p:ph idx="1"/>
          </p:nvPr>
        </p:nvSpPr>
        <p:spPr>
          <a:xfrm>
            <a:off x="883921" y="581828"/>
            <a:ext cx="9601196" cy="3318936"/>
          </a:xfrm>
        </p:spPr>
        <p:txBody>
          <a:bodyPr>
            <a:normAutofit/>
          </a:bodyPr>
          <a:lstStyle/>
          <a:p>
            <a:pPr marL="457200" lvl="0" indent="-457200" defTabSz="914400" eaLnBrk="0" fontAlgn="base" hangingPunct="0">
              <a:spcBef>
                <a:spcPct val="0"/>
              </a:spcBef>
              <a:spcAft>
                <a:spcPct val="0"/>
              </a:spcAft>
              <a:buClrTx/>
              <a:buSzTx/>
              <a:buFont typeface="+mj-lt"/>
              <a:buAutoNum type="arabicPeriod"/>
            </a:pPr>
            <a:r>
              <a:rPr lang="en-US" altLang="en-US" dirty="0">
                <a:solidFill>
                  <a:schemeClr val="bg1"/>
                </a:solidFill>
                <a:latin typeface="+mj-lt"/>
                <a:ea typeface="Times New Roman" panose="02020603050405020304" pitchFamily="18" charset="0"/>
                <a:cs typeface="Cordia New" panose="020B0304020202020204" pitchFamily="34" charset="-34"/>
              </a:rPr>
              <a:t>Load data from https://cocl.us/new_york_dataset for New York City Neighborhood Borough designation is scraped using beautiful soup.  Scraped data is transformed to data frame</a:t>
            </a:r>
            <a:endParaRPr lang="en-US" altLang="en-US" dirty="0">
              <a:solidFill>
                <a:schemeClr val="bg1"/>
              </a:solidFill>
              <a:latin typeface="+mj-lt"/>
            </a:endParaRPr>
          </a:p>
          <a:p>
            <a:pPr marL="457200" lvl="0" indent="-457200" defTabSz="914400" eaLnBrk="0" fontAlgn="base" hangingPunct="0">
              <a:spcBef>
                <a:spcPct val="0"/>
              </a:spcBef>
              <a:spcAft>
                <a:spcPct val="0"/>
              </a:spcAft>
              <a:buClrTx/>
              <a:buSzTx/>
              <a:buFont typeface="+mj-lt"/>
              <a:buAutoNum type="arabicPeriod"/>
            </a:pPr>
            <a:r>
              <a:rPr lang="en-US" altLang="en-US" dirty="0">
                <a:solidFill>
                  <a:schemeClr val="bg1"/>
                </a:solidFill>
                <a:latin typeface="+mj-lt"/>
                <a:ea typeface="Times New Roman" panose="02020603050405020304" pitchFamily="18" charset="0"/>
                <a:cs typeface="Cordia New" panose="020B0304020202020204" pitchFamily="34" charset="-34"/>
              </a:rPr>
              <a:t>Create map of New York using latitude and longitude values.</a:t>
            </a:r>
            <a:endParaRPr lang="en-US" altLang="en-US" dirty="0">
              <a:solidFill>
                <a:schemeClr val="bg1"/>
              </a:solidFill>
              <a:latin typeface="+mj-lt"/>
            </a:endParaRPr>
          </a:p>
        </p:txBody>
      </p:sp>
      <p:pic>
        <p:nvPicPr>
          <p:cNvPr id="1025" name="Picture 1" descr="Screenshot (7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5296" y="2459736"/>
            <a:ext cx="9720072" cy="3710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2335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t>3. </a:t>
            </a:r>
            <a:r>
              <a:rPr lang="en-US" sz="1800" dirty="0" smtClean="0"/>
              <a:t>Create </a:t>
            </a:r>
            <a:r>
              <a:rPr lang="en-US" sz="1800" dirty="0"/>
              <a:t>The API Request URL </a:t>
            </a:r>
            <a:endParaRPr lang="en-US" sz="1800" dirty="0">
              <a:latin typeface="Cordia New" panose="020B0304020202020204" pitchFamily="34" charset="-34"/>
              <a:cs typeface="Cordia New" panose="020B0304020202020204" pitchFamily="34" charset="-34"/>
            </a:endParaRPr>
          </a:p>
        </p:txBody>
      </p:sp>
      <p:sp>
        <p:nvSpPr>
          <p:cNvPr id="3" name="Content Placeholder 2"/>
          <p:cNvSpPr>
            <a:spLocks noGrp="1"/>
          </p:cNvSpPr>
          <p:nvPr>
            <p:ph idx="1"/>
          </p:nvPr>
        </p:nvSpPr>
        <p:spPr>
          <a:xfrm>
            <a:off x="996696" y="2377440"/>
            <a:ext cx="8983917" cy="3642360"/>
          </a:xfrm>
        </p:spPr>
        <p:txBody>
          <a:bodyPr/>
          <a:lstStyle/>
          <a:p>
            <a:r>
              <a:rPr lang="en-US" dirty="0"/>
              <a:t>’'https://api.foursquare.com/v2/venues/search?&amp;</a:t>
            </a:r>
            <a:r>
              <a:rPr lang="en-US" dirty="0" err="1"/>
              <a:t>client_id</a:t>
            </a:r>
            <a:r>
              <a:rPr lang="en-US" dirty="0"/>
              <a:t>=</a:t>
            </a:r>
            <a:r>
              <a:rPr lang="en-US" b="1" dirty="0"/>
              <a:t>{}</a:t>
            </a:r>
            <a:r>
              <a:rPr lang="en-US" dirty="0"/>
              <a:t>&amp;</a:t>
            </a:r>
            <a:r>
              <a:rPr lang="en-US" dirty="0" err="1"/>
              <a:t>client_secret</a:t>
            </a:r>
            <a:r>
              <a:rPr lang="en-US" dirty="0"/>
              <a:t>=</a:t>
            </a:r>
            <a:r>
              <a:rPr lang="en-US" b="1" dirty="0"/>
              <a:t>{}</a:t>
            </a:r>
            <a:r>
              <a:rPr lang="en-US" dirty="0"/>
              <a:t>&amp;v=</a:t>
            </a:r>
            <a:r>
              <a:rPr lang="en-US" b="1" dirty="0"/>
              <a:t>{}</a:t>
            </a:r>
            <a:r>
              <a:rPr lang="en-US" dirty="0"/>
              <a:t>&amp;</a:t>
            </a:r>
            <a:r>
              <a:rPr lang="en-US" dirty="0" err="1"/>
              <a:t>ll</a:t>
            </a:r>
            <a:r>
              <a:rPr lang="en-US" dirty="0"/>
              <a:t>=</a:t>
            </a:r>
            <a:r>
              <a:rPr lang="en-US" b="1" dirty="0"/>
              <a:t>{}</a:t>
            </a:r>
            <a:r>
              <a:rPr lang="en-US" dirty="0"/>
              <a:t>,</a:t>
            </a:r>
            <a:r>
              <a:rPr lang="en-US" b="1" dirty="0"/>
              <a:t>{}</a:t>
            </a:r>
            <a:r>
              <a:rPr lang="en-US" dirty="0"/>
              <a:t>&amp;radius=</a:t>
            </a:r>
            <a:r>
              <a:rPr lang="en-US" b="1" dirty="0"/>
              <a:t>{}</a:t>
            </a:r>
            <a:r>
              <a:rPr lang="en-US" dirty="0"/>
              <a:t>&amp;limit=</a:t>
            </a:r>
            <a:r>
              <a:rPr lang="en-US" b="1" dirty="0"/>
              <a:t>{}</a:t>
            </a:r>
            <a:r>
              <a:rPr lang="en-US" dirty="0"/>
              <a:t>'.format(CLIENT_ID, CLIENT_SECRET, VERSION, </a:t>
            </a:r>
            <a:r>
              <a:rPr lang="en-US" dirty="0" err="1"/>
              <a:t>lat</a:t>
            </a:r>
            <a:r>
              <a:rPr lang="en-US" dirty="0"/>
              <a:t>, </a:t>
            </a:r>
            <a:r>
              <a:rPr lang="en-US" dirty="0" err="1"/>
              <a:t>lng</a:t>
            </a:r>
            <a:r>
              <a:rPr lang="en-US" dirty="0"/>
              <a:t>, radius, LIMIT)” </a:t>
            </a:r>
            <a:endParaRPr lang="en-US" dirty="0"/>
          </a:p>
        </p:txBody>
      </p:sp>
      <p:pic>
        <p:nvPicPr>
          <p:cNvPr id="4" name="Picture 3" descr="C:\Users\Gatai\AppData\Local\Microsoft\Windows\INetCache\Content.Word\Screenshot (73).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40282" y="3517518"/>
            <a:ext cx="9778238" cy="3242945"/>
          </a:xfrm>
          <a:prstGeom prst="rect">
            <a:avLst/>
          </a:prstGeom>
          <a:noFill/>
          <a:ln>
            <a:noFill/>
          </a:ln>
        </p:spPr>
      </p:pic>
    </p:spTree>
    <p:extLst>
      <p:ext uri="{BB962C8B-B14F-4D97-AF65-F5344CB8AC3E}">
        <p14:creationId xmlns:p14="http://schemas.microsoft.com/office/powerpoint/2010/main" val="3904876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t>4.</a:t>
            </a:r>
            <a:r>
              <a:rPr lang="en-US" sz="1800" dirty="0"/>
              <a:t> Foursquare is called on showing the list to the neighborhoods within the top ten and this data is mapped </a:t>
            </a:r>
            <a:endParaRPr lang="en-US" sz="1800" dirty="0"/>
          </a:p>
        </p:txBody>
      </p:sp>
      <p:pic>
        <p:nvPicPr>
          <p:cNvPr id="2052" name="Picture 4" descr="Screenshot (7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662" y="2811970"/>
            <a:ext cx="10884753" cy="3387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8820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130" y="1284564"/>
            <a:ext cx="8761413" cy="706964"/>
          </a:xfrm>
        </p:spPr>
        <p:txBody>
          <a:bodyPr/>
          <a:lstStyle/>
          <a:p>
            <a:r>
              <a:rPr lang="en-US" sz="1800" dirty="0" smtClean="0"/>
              <a:t>5. Data </a:t>
            </a:r>
            <a:r>
              <a:rPr lang="en-US" sz="1800" dirty="0"/>
              <a:t>analyze the top 10 neighborhoods of New York City by setting set number of clusters =5 and run k-means clustering.</a:t>
            </a:r>
            <a:r>
              <a:rPr lang="en-US" dirty="0"/>
              <a:t/>
            </a:r>
            <a:br>
              <a:rPr lang="en-US" dirty="0"/>
            </a:br>
            <a:endParaRPr lang="en-US" dirty="0"/>
          </a:p>
        </p:txBody>
      </p:sp>
      <p:sp>
        <p:nvSpPr>
          <p:cNvPr id="4" name="Rectangle 1"/>
          <p:cNvSpPr>
            <a:spLocks noGrp="1" noChangeArrowheads="1"/>
          </p:cNvSpPr>
          <p:nvPr>
            <p:ph idx="1"/>
          </p:nvPr>
        </p:nvSpPr>
        <p:spPr bwMode="auto">
          <a:xfrm>
            <a:off x="1557290" y="3810887"/>
            <a:ext cx="9945862" cy="4308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000000"/>
                </a:solidFill>
                <a:effectLst/>
                <a:cs typeface="Courier New" panose="02070309020205020404" pitchFamily="49" charset="0"/>
              </a:rPr>
              <a:t>array([3, 1, 1, 3, 2, 3, 3, 1, 2, 3], </a:t>
            </a:r>
            <a:r>
              <a:rPr kumimoji="0" lang="en-US" altLang="en-US" sz="2800" b="0" i="0" u="none" strike="noStrike" cap="none" normalizeH="0" baseline="0" dirty="0" err="1" smtClean="0">
                <a:ln>
                  <a:noFill/>
                </a:ln>
                <a:solidFill>
                  <a:srgbClr val="000000"/>
                </a:solidFill>
                <a:effectLst/>
                <a:cs typeface="Courier New" panose="02070309020205020404" pitchFamily="49" charset="0"/>
              </a:rPr>
              <a:t>dtype</a:t>
            </a:r>
            <a:r>
              <a:rPr kumimoji="0" lang="en-US" altLang="en-US" sz="2800" b="0" i="0" u="none" strike="noStrike" cap="none" normalizeH="0" baseline="0" dirty="0" smtClean="0">
                <a:ln>
                  <a:noFill/>
                </a:ln>
                <a:solidFill>
                  <a:srgbClr val="000000"/>
                </a:solidFill>
                <a:effectLst/>
                <a:cs typeface="Courier New" panose="02070309020205020404" pitchFamily="49" charset="0"/>
              </a:rPr>
              <a:t>=int32)</a:t>
            </a:r>
            <a:r>
              <a:rPr kumimoji="0" lang="en-US" altLang="en-US" sz="2800" b="0" i="0" u="none" strike="noStrike" cap="none" normalizeH="0" baseline="0" dirty="0" smtClean="0">
                <a:ln>
                  <a:noFill/>
                </a:ln>
                <a:solidFill>
                  <a:schemeClr val="tx1"/>
                </a:solidFill>
                <a:effectLst/>
              </a:rPr>
              <a:t> </a:t>
            </a:r>
          </a:p>
        </p:txBody>
      </p:sp>
    </p:spTree>
    <p:extLst>
      <p:ext uri="{BB962C8B-B14F-4D97-AF65-F5344CB8AC3E}">
        <p14:creationId xmlns:p14="http://schemas.microsoft.com/office/powerpoint/2010/main" val="1314252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t>Result </a:t>
            </a:r>
            <a:br>
              <a:rPr lang="en-US" sz="1800" dirty="0" smtClean="0"/>
            </a:br>
            <a:endParaRPr lang="en-US" sz="1800" dirty="0"/>
          </a:p>
        </p:txBody>
      </p:sp>
      <p:pic>
        <p:nvPicPr>
          <p:cNvPr id="4" name="Content Placeholder 3" descr="C:\Users\Gatai\AppData\Local\Microsoft\Windows\INetCache\Content.Word\Screenshot (71).png"/>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716042" y="3442609"/>
            <a:ext cx="8824913" cy="3206115"/>
          </a:xfrm>
          <a:prstGeom prst="rect">
            <a:avLst/>
          </a:prstGeom>
          <a:noFill/>
          <a:ln>
            <a:noFill/>
          </a:ln>
        </p:spPr>
      </p:pic>
      <p:sp>
        <p:nvSpPr>
          <p:cNvPr id="5" name="Rectangle 4"/>
          <p:cNvSpPr/>
          <p:nvPr/>
        </p:nvSpPr>
        <p:spPr>
          <a:xfrm>
            <a:off x="795528" y="2242280"/>
            <a:ext cx="8430768" cy="1200329"/>
          </a:xfrm>
          <a:prstGeom prst="rect">
            <a:avLst/>
          </a:prstGeom>
        </p:spPr>
        <p:txBody>
          <a:bodyPr wrap="square">
            <a:spAutoFit/>
          </a:bodyPr>
          <a:lstStyle/>
          <a:p>
            <a:r>
              <a:rPr lang="en-US" dirty="0"/>
              <a:t>for this project after run k-means to clusters the neighborhoods into five (5) clusters, with our clusters established, this data frame is merged with total scores data to provide us with final pieces of criteria in selecting the appropriate neighborhood(s).</a:t>
            </a:r>
            <a:r>
              <a:rPr lang="en-US" b="1" dirty="0"/>
              <a:t> </a:t>
            </a:r>
            <a:endParaRPr lang="en-US" dirty="0"/>
          </a:p>
        </p:txBody>
      </p:sp>
    </p:spTree>
    <p:extLst>
      <p:ext uri="{BB962C8B-B14F-4D97-AF65-F5344CB8AC3E}">
        <p14:creationId xmlns:p14="http://schemas.microsoft.com/office/powerpoint/2010/main" val="14969403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45</TotalTime>
  <Words>599</Words>
  <Application>Microsoft Office PowerPoint</Application>
  <PresentationFormat>Widescreen</PresentationFormat>
  <Paragraphs>23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Century Gothic</vt:lpstr>
      <vt:lpstr>Cordia New</vt:lpstr>
      <vt:lpstr>Courier New</vt:lpstr>
      <vt:lpstr>Times New Roman</vt:lpstr>
      <vt:lpstr>Wingdings 3</vt:lpstr>
      <vt:lpstr>Ion Boardroom</vt:lpstr>
      <vt:lpstr>Coursera Capstone : IBM Applied data Science capstone            Opening Thai Restaurant in New York City USA.                            BY: Piyanoot Aiken </vt:lpstr>
      <vt:lpstr>Introduction </vt:lpstr>
      <vt:lpstr>Data To solve the problem, we will need the flowing data: </vt:lpstr>
      <vt:lpstr>        Data and Source and method     We will explore the demographics of the neighborhoods in the New York City. Conducting descriptive analysis using Panda. Additional data will be gleaned by web scraping and API will be used to generate data</vt:lpstr>
      <vt:lpstr>PowerPoint Presentation</vt:lpstr>
      <vt:lpstr>3. Create The API Request URL </vt:lpstr>
      <vt:lpstr>4. Foursquare is called on showing the list to the neighborhoods within the top ten and this data is mapped </vt:lpstr>
      <vt:lpstr>5. Data analyze the top 10 neighborhoods of New York City by setting set number of clusters =5 and run k-means clustering. </vt:lpstr>
      <vt:lpstr>Result  </vt:lpstr>
      <vt:lpstr>map</vt:lpstr>
      <vt:lpstr>Conclusion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IBM Applied data Science capstone            Opening Thai Restaurant in New York City USA.                            BY: Piyanoot Aiken</dc:title>
  <dc:creator>Gatai</dc:creator>
  <cp:lastModifiedBy>Gatai</cp:lastModifiedBy>
  <cp:revision>6</cp:revision>
  <dcterms:created xsi:type="dcterms:W3CDTF">2021-04-10T19:21:13Z</dcterms:created>
  <dcterms:modified xsi:type="dcterms:W3CDTF">2021-04-10T20:06:55Z</dcterms:modified>
</cp:coreProperties>
</file>

<file path=docProps/thumbnail.jpeg>
</file>